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2" r:id="rId3"/>
    <p:sldId id="443" r:id="rId4"/>
    <p:sldId id="445" r:id="rId5"/>
    <p:sldId id="433" r:id="rId6"/>
    <p:sldId id="446" r:id="rId7"/>
    <p:sldId id="444" r:id="rId8"/>
    <p:sldId id="447" r:id="rId9"/>
    <p:sldId id="448" r:id="rId10"/>
    <p:sldId id="454" r:id="rId11"/>
    <p:sldId id="449" r:id="rId12"/>
    <p:sldId id="450" r:id="rId13"/>
    <p:sldId id="451" r:id="rId14"/>
    <p:sldId id="452" r:id="rId15"/>
    <p:sldId id="453" r:id="rId16"/>
    <p:sldId id="455" r:id="rId17"/>
    <p:sldId id="456" r:id="rId18"/>
    <p:sldId id="458" r:id="rId19"/>
    <p:sldId id="457" r:id="rId20"/>
    <p:sldId id="459" r:id="rId21"/>
    <p:sldId id="460" r:id="rId22"/>
    <p:sldId id="425" r:id="rId23"/>
    <p:sldId id="462" r:id="rId24"/>
    <p:sldId id="434" r:id="rId25"/>
    <p:sldId id="463" r:id="rId26"/>
    <p:sldId id="272" r:id="rId27"/>
    <p:sldId id="338" r:id="rId28"/>
    <p:sldId id="30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100" d="100"/>
          <a:sy n="100" d="100"/>
        </p:scale>
        <p:origin x="77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06D9-2D94-4813-A554-BD8DE4A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AB7E-E349-4D56-8CA6-67FA86971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998F-C811-4709-9AA8-B95C0763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CCBE-3A4C-4A9D-83E8-B0438F5D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81230-FD64-400A-9352-F4C27CC2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5CCE-BEB0-42B7-ACA8-A1DDCD4D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A7562-4C58-4809-8A35-45EE575D0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6C5FD-DB51-46EE-A2F9-D71C1385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337A-6DFF-46A8-8E3F-33AE4E9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309-63E2-4240-BE82-6568E663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9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3289F-B060-45A5-B0C2-DC3B2A5F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A2AF-6DC6-4FEF-87B5-8D87FD046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72C71-D013-4424-A3C3-00094B51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2A38D-3E82-442B-8959-530FC7D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8DAEF-5513-40C4-8C21-D9BC5B7C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D4B4-F45B-4519-A8D0-4B37DC49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57E7-882B-4B70-956E-D7450FFB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9F5C-3093-4049-B48E-BDCFCB82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38AB-7A8D-482E-A960-F1DAA44F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BA37-B62E-49B6-B7B0-5B8752D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6208-A41B-40D5-8E3F-FC1601CF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792F-80B4-47C5-9AF6-9C69DB3B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E2EA-4069-4C17-A9DE-3506AB0A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6C1A-FCC9-403C-A218-5C87E5C1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FAF8-5EE5-40DF-A11F-D49EE5A9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0B34-9C23-47BE-974F-672ECAAB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DEED-50EC-4BB5-947F-F41C735A5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713D4-2049-4F68-86BC-F45A8A74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2B6E1-2C84-448F-90BD-F2FA881B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7471F-F2AC-409D-A847-33970E75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2476-280F-4588-B11B-F4C54038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B0EC-45F6-404C-8BEF-0625F558B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7D80C-DEA7-4AE3-B9CE-7A4D268D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85DF3-89CD-4423-9C62-0F523E549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E32B7-A4C8-4628-8BC1-27869C58D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CF762-4F65-4091-91BB-DD5FD3521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42D7E-39B4-463C-8E2D-77D8BAD9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7CE60-4A36-4D37-8939-5E1D6E99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2DBF3-7211-4647-ADE7-86098882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B26C-C764-4EE9-9531-2DC51E6E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B7A74-C87A-4618-A41B-56C54DCC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38245-E4FE-4B12-8364-FE3F952B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DB53-729C-4D8B-A64E-65831B61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3641C-6529-4425-AAFF-A935D576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E56C-8363-4E7F-B748-A227D972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5EE2-05EB-4461-BC36-2B71F54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71A9-E655-4957-8746-5970C085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B205-4249-4D5E-ADF3-6FF6C2A3E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0DEE3-B7DB-43B2-A328-F2FBDDB1B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793F9-8D84-4647-AE6F-3E10B183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77B4-EB25-4E5A-9A69-3515DBB7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B0D45-DC10-4142-BF16-23A9ABB6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4420-D890-4F57-832D-5BF2AAF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B1C6-85AB-4C24-9C93-73AC6372A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1AB4F-3B24-480A-A816-9DB68C5F6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2273-47CA-4BB6-9D76-4E0E4A37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C221-6232-4EF5-A955-17D59D44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034E0-7BC4-4F3A-826B-89BC2E55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0BFBE-06A6-4A56-8BC6-590B4FD2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B06D-539D-4603-B89C-6CF904C4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B347C-C20C-490A-99F1-832379C6D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6251-FC27-4F57-8BEA-8B229DFD6F6F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D4D5-F30B-4FAD-A23D-D1547581E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3417-FD60-4F06-8D31-DDE84DBEA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8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BF07-3C06-41DA-8FE2-38C4C2D3A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Planet images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2D555-1588-49B7-8699-6C2E2E89E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April 30, 2019</a:t>
            </a:r>
          </a:p>
        </p:txBody>
      </p:sp>
    </p:spTree>
    <p:extLst>
      <p:ext uri="{BB962C8B-B14F-4D97-AF65-F5344CB8AC3E}">
        <p14:creationId xmlns:p14="http://schemas.microsoft.com/office/powerpoint/2010/main" val="211527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E6DBF53-CB46-4D53-9D5F-116EDE2B3C51}"/>
              </a:ext>
            </a:extLst>
          </p:cNvPr>
          <p:cNvSpPr/>
          <p:nvPr/>
        </p:nvSpPr>
        <p:spPr>
          <a:xfrm>
            <a:off x="0" y="0"/>
            <a:ext cx="1219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Takeaways from pixel level timeseries validation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May need to adjust the timeseries analysis and calibration equation with sensitivity analysis, use the Planet derived validation data as the way to choose which one is best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planting tends to be late; estimated harvest tends to be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Smoothing of the first derivative can shift inflection point too much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Smoothing in general, especially to find the peak EVI date, can be vulnerable to noise in the EVI; smoothing can create a flat top and the time of the peak might shift a lot due to noise in EVI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General noise in the EVI timeseries usually generates about 1 month of error</a:t>
            </a:r>
          </a:p>
        </p:txBody>
      </p:sp>
    </p:spTree>
    <p:extLst>
      <p:ext uri="{BB962C8B-B14F-4D97-AF65-F5344CB8AC3E}">
        <p14:creationId xmlns:p14="http://schemas.microsoft.com/office/powerpoint/2010/main" val="1876624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01F53E-1528-481B-B9F9-3464D2782ADE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No, changing the year from y-1 to y to y to y+1 doesn’t generate EVI timeseries that makes more sense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7D1B-5904-4DFA-BD46-61D93B7E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3" t="36795" r="30481" b="12820"/>
          <a:stretch/>
        </p:blipFill>
        <p:spPr>
          <a:xfrm>
            <a:off x="597875" y="1178169"/>
            <a:ext cx="3349871" cy="34553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1418E4-F5DA-4A3B-B84A-2A5A1AF09B79}"/>
              </a:ext>
            </a:extLst>
          </p:cNvPr>
          <p:cNvSpPr/>
          <p:nvPr/>
        </p:nvSpPr>
        <p:spPr>
          <a:xfrm>
            <a:off x="1863969" y="3807069"/>
            <a:ext cx="131885" cy="1406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7BAFE-126E-401E-9BDA-4E25DB35E8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265" t="32179" r="7996" b="45642"/>
          <a:stretch/>
        </p:blipFill>
        <p:spPr>
          <a:xfrm>
            <a:off x="4360984" y="1343059"/>
            <a:ext cx="3260103" cy="1521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D40A3A-A31E-4B30-9BEA-C8B2456A3E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54" t="31923" r="9063" b="45898"/>
          <a:stretch/>
        </p:blipFill>
        <p:spPr>
          <a:xfrm>
            <a:off x="4360984" y="2934465"/>
            <a:ext cx="3070360" cy="1521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F8456B-2473-4C80-9761-D5FA9153CB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375" t="27476" r="8771" b="51332"/>
          <a:stretch/>
        </p:blipFill>
        <p:spPr>
          <a:xfrm>
            <a:off x="4211515" y="4589624"/>
            <a:ext cx="3299206" cy="15210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D5A164-23F6-4232-95A2-0FD4DAE3F19F}"/>
              </a:ext>
            </a:extLst>
          </p:cNvPr>
          <p:cNvSpPr/>
          <p:nvPr/>
        </p:nvSpPr>
        <p:spPr>
          <a:xfrm>
            <a:off x="687643" y="4778617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CE2AB5-2980-4D40-9146-BF378D046C98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714658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101F53E-1528-481B-B9F9-3464D2782ADE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7D1B-5904-4DFA-BD46-61D93B7E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3" t="36795" r="30481" b="12820"/>
          <a:stretch/>
        </p:blipFill>
        <p:spPr>
          <a:xfrm>
            <a:off x="677006" y="1222131"/>
            <a:ext cx="3349871" cy="34553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1418E4-F5DA-4A3B-B84A-2A5A1AF09B79}"/>
              </a:ext>
            </a:extLst>
          </p:cNvPr>
          <p:cNvSpPr/>
          <p:nvPr/>
        </p:nvSpPr>
        <p:spPr>
          <a:xfrm>
            <a:off x="2391506" y="2549769"/>
            <a:ext cx="131885" cy="1406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4C12CD-A18F-4121-8FC6-513997F19A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14" t="29102" r="8918" b="48718"/>
          <a:stretch/>
        </p:blipFill>
        <p:spPr>
          <a:xfrm>
            <a:off x="4976445" y="4563208"/>
            <a:ext cx="3068517" cy="1521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3F3159-E076-487F-A274-8DD6774E0D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85" t="31667" r="9351" b="47051"/>
          <a:stretch/>
        </p:blipFill>
        <p:spPr>
          <a:xfrm>
            <a:off x="5037993" y="2949819"/>
            <a:ext cx="3006969" cy="14595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C9A29D-6550-4B53-A3BA-0940682B28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04" t="25897" r="7620" b="51923"/>
          <a:stretch/>
        </p:blipFill>
        <p:spPr>
          <a:xfrm>
            <a:off x="4976445" y="1169377"/>
            <a:ext cx="3349871" cy="15210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5D9B043-027D-4FFC-9289-828342EAB389}"/>
              </a:ext>
            </a:extLst>
          </p:cNvPr>
          <p:cNvSpPr/>
          <p:nvPr/>
        </p:nvSpPr>
        <p:spPr>
          <a:xfrm>
            <a:off x="687643" y="4778617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B71E76-CCC4-4B10-9100-1A93FBABA3D2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149016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B4D945-47A3-485C-8798-9313907A96CB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01F53E-1528-481B-B9F9-3464D2782ADE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B7D1B-5904-4DFA-BD46-61D93B7E3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43" t="36795" r="30481" b="12820"/>
          <a:stretch/>
        </p:blipFill>
        <p:spPr>
          <a:xfrm>
            <a:off x="677006" y="1222131"/>
            <a:ext cx="3349871" cy="3455377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91418E4-F5DA-4A3B-B84A-2A5A1AF09B79}"/>
              </a:ext>
            </a:extLst>
          </p:cNvPr>
          <p:cNvSpPr/>
          <p:nvPr/>
        </p:nvSpPr>
        <p:spPr>
          <a:xfrm>
            <a:off x="3455374" y="2136528"/>
            <a:ext cx="131885" cy="1406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0C1A6F-1662-4375-B3D6-D971044B1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17" t="32179" r="8919" b="46283"/>
          <a:stretch/>
        </p:blipFill>
        <p:spPr>
          <a:xfrm>
            <a:off x="5087815" y="2787160"/>
            <a:ext cx="3006971" cy="1477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43F082-7D06-4BE8-858C-6F619CDD5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65" t="24359" r="8918" b="54102"/>
          <a:stretch/>
        </p:blipFill>
        <p:spPr>
          <a:xfrm>
            <a:off x="5017478" y="1151792"/>
            <a:ext cx="3147647" cy="14771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F5E1A-C377-4D17-B0B4-D2D8A9B6DE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760" t="24616" r="7764" b="52820"/>
          <a:stretch/>
        </p:blipFill>
        <p:spPr>
          <a:xfrm>
            <a:off x="4815254" y="4422528"/>
            <a:ext cx="3349871" cy="15474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1CC994F-2EBC-4AA1-981A-C94EBD553AD5}"/>
              </a:ext>
            </a:extLst>
          </p:cNvPr>
          <p:cNvSpPr/>
          <p:nvPr/>
        </p:nvSpPr>
        <p:spPr>
          <a:xfrm>
            <a:off x="687643" y="4778617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697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70839-27ED-4B91-8EDD-31371A1A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4" t="39229" r="44615" b="11540"/>
          <a:stretch/>
        </p:blipFill>
        <p:spPr>
          <a:xfrm>
            <a:off x="712177" y="1529862"/>
            <a:ext cx="3077308" cy="33762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A539A4-70A2-4525-A8F0-3CA1C7A8201C}"/>
              </a:ext>
            </a:extLst>
          </p:cNvPr>
          <p:cNvSpPr/>
          <p:nvPr/>
        </p:nvSpPr>
        <p:spPr>
          <a:xfrm>
            <a:off x="3042133" y="2532188"/>
            <a:ext cx="131885" cy="14067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8A60C-7993-49C8-83DD-1D7C50C2E72E}"/>
              </a:ext>
            </a:extLst>
          </p:cNvPr>
          <p:cNvSpPr/>
          <p:nvPr/>
        </p:nvSpPr>
        <p:spPr>
          <a:xfrm>
            <a:off x="620779" y="4906108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DC soy in 2017, according to </a:t>
            </a:r>
            <a:r>
              <a:rPr lang="en-US" sz="1200" dirty="0" err="1">
                <a:solidFill>
                  <a:schemeClr val="accent6"/>
                </a:solidFill>
              </a:rPr>
              <a:t>agsat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195C-26B6-4DE6-B3AA-011228672B37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DC points in </a:t>
            </a:r>
            <a:r>
              <a:rPr lang="en-US" b="1" dirty="0" err="1"/>
              <a:t>agsat</a:t>
            </a:r>
            <a:r>
              <a:rPr lang="en-US" b="1" dirty="0"/>
              <a:t> look like DC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E1D1B0-FCBC-4999-AB1B-F7AE36303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02" t="31026" r="7836" b="46025"/>
          <a:stretch/>
        </p:blipFill>
        <p:spPr>
          <a:xfrm>
            <a:off x="4994031" y="2642088"/>
            <a:ext cx="3165231" cy="15738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908D63-F9F5-42A3-9373-F68109DEC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58" t="34487" r="9423" b="42564"/>
          <a:stretch/>
        </p:blipFill>
        <p:spPr>
          <a:xfrm>
            <a:off x="4923693" y="4325815"/>
            <a:ext cx="2989384" cy="15738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2D7D71-E6AC-4329-B0DB-FC6A9F2268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130" t="27692" r="8630" b="50000"/>
          <a:stretch/>
        </p:blipFill>
        <p:spPr>
          <a:xfrm>
            <a:off x="4994031" y="1143003"/>
            <a:ext cx="3077308" cy="152986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4B3720-4370-433A-9461-7422F379D79D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399396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A70839-27ED-4B91-8EDD-31371A1AB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144" t="39229" r="44615" b="11540"/>
          <a:stretch/>
        </p:blipFill>
        <p:spPr>
          <a:xfrm>
            <a:off x="712177" y="1529862"/>
            <a:ext cx="3077308" cy="3376246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AA539A4-70A2-4525-A8F0-3CA1C7A8201C}"/>
              </a:ext>
            </a:extLst>
          </p:cNvPr>
          <p:cNvSpPr/>
          <p:nvPr/>
        </p:nvSpPr>
        <p:spPr>
          <a:xfrm>
            <a:off x="1925510" y="3789489"/>
            <a:ext cx="131885" cy="14067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88A60C-7993-49C8-83DD-1D7C50C2E72E}"/>
              </a:ext>
            </a:extLst>
          </p:cNvPr>
          <p:cNvSpPr/>
          <p:nvPr/>
        </p:nvSpPr>
        <p:spPr>
          <a:xfrm>
            <a:off x="620779" y="4906108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DC soy in 2017, according to </a:t>
            </a:r>
            <a:r>
              <a:rPr lang="en-US" sz="1200" dirty="0" err="1">
                <a:solidFill>
                  <a:schemeClr val="accent6"/>
                </a:solidFill>
              </a:rPr>
              <a:t>agsat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98195C-26B6-4DE6-B3AA-011228672B37}"/>
              </a:ext>
            </a:extLst>
          </p:cNvPr>
          <p:cNvSpPr/>
          <p:nvPr/>
        </p:nvSpPr>
        <p:spPr>
          <a:xfrm>
            <a:off x="0" y="0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DC points in </a:t>
            </a:r>
            <a:r>
              <a:rPr lang="en-US" b="1" dirty="0" err="1"/>
              <a:t>agsat</a:t>
            </a:r>
            <a:r>
              <a:rPr lang="en-US" b="1" dirty="0"/>
              <a:t> look like DC through EVI timeseries?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they don’t, is it because I got the year wrong (i.e. 2017 in </a:t>
            </a:r>
            <a:r>
              <a:rPr lang="en-US" dirty="0" err="1"/>
              <a:t>agsat</a:t>
            </a:r>
            <a:r>
              <a:rPr lang="en-US" dirty="0"/>
              <a:t> doesn’t mean 2016 to 2017?)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AB712E-F1F0-4461-B2D1-24FBD7C5BC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047" t="26026" r="7332" b="52820"/>
          <a:stretch/>
        </p:blipFill>
        <p:spPr>
          <a:xfrm>
            <a:off x="4273062" y="1195753"/>
            <a:ext cx="3367453" cy="14507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38977-7788-4898-B16E-BDDB706146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481" t="33846" r="9279" b="45000"/>
          <a:stretch/>
        </p:blipFill>
        <p:spPr>
          <a:xfrm>
            <a:off x="4273062" y="2760786"/>
            <a:ext cx="3077308" cy="14507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43620C-ADC0-49E6-B96B-AB8C686079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697" t="38590" r="9063" b="38589"/>
          <a:stretch/>
        </p:blipFill>
        <p:spPr>
          <a:xfrm>
            <a:off x="4273062" y="4400590"/>
            <a:ext cx="3077308" cy="15650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400AD10-B012-412A-B02F-1BED1CAEB8FA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1206652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00E70-D0B3-4F82-B393-4F2623EED1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07" t="48571" r="25577" b="2564"/>
          <a:stretch/>
        </p:blipFill>
        <p:spPr>
          <a:xfrm>
            <a:off x="664866" y="535075"/>
            <a:ext cx="4610520" cy="335112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FF3ADB-97F8-4DC6-A7CD-07800504BC43}"/>
              </a:ext>
            </a:extLst>
          </p:cNvPr>
          <p:cNvSpPr/>
          <p:nvPr/>
        </p:nvSpPr>
        <p:spPr>
          <a:xfrm>
            <a:off x="1046285" y="3886201"/>
            <a:ext cx="35520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All these points are SC soy in 2017, according to </a:t>
            </a:r>
            <a:r>
              <a:rPr lang="en-US" sz="1200" dirty="0" err="1">
                <a:solidFill>
                  <a:srgbClr val="FF0000"/>
                </a:solidFill>
              </a:rPr>
              <a:t>agsat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DD323-D3B6-4C02-AD7A-253A4A79CC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85" t="23462" r="8990" b="54102"/>
          <a:stretch/>
        </p:blipFill>
        <p:spPr>
          <a:xfrm>
            <a:off x="8827477" y="1239715"/>
            <a:ext cx="3050930" cy="1538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5999D5-F46B-4EC9-B402-BB712E521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130" t="27051" r="8342" b="50000"/>
          <a:stretch/>
        </p:blipFill>
        <p:spPr>
          <a:xfrm>
            <a:off x="5451231" y="1222130"/>
            <a:ext cx="3112477" cy="1573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CDD7DB-1511-45C6-8FF0-29AA233961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904" t="33462" r="9568" b="44102"/>
          <a:stretch/>
        </p:blipFill>
        <p:spPr>
          <a:xfrm>
            <a:off x="6696809" y="5046786"/>
            <a:ext cx="3112477" cy="15386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F2093C-3C34-41BD-9B63-18FB805D4B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707" t="23333" r="9567" b="55898"/>
          <a:stretch/>
        </p:blipFill>
        <p:spPr>
          <a:xfrm>
            <a:off x="6916616" y="2863165"/>
            <a:ext cx="2892670" cy="14243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2F6A9D5-F87F-4F57-83D4-1B0D8C22F7CE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soy pts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766E46-A7D9-42AA-8169-6000CD9DF75A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</p:spTree>
    <p:extLst>
      <p:ext uri="{BB962C8B-B14F-4D97-AF65-F5344CB8AC3E}">
        <p14:creationId xmlns:p14="http://schemas.microsoft.com/office/powerpoint/2010/main" val="78433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593712-A440-4DCC-9715-2646B8C51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13" t="28413" r="8414" b="50000"/>
          <a:stretch/>
        </p:blipFill>
        <p:spPr>
          <a:xfrm>
            <a:off x="3911339" y="512895"/>
            <a:ext cx="3519017" cy="18282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PLOS: do the SC points in PLOS look like SC through EVI timeseries?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8ACA6C-E539-4BA0-B369-2FE8408933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10" t="26923" r="8990" b="52308"/>
          <a:stretch/>
        </p:blipFill>
        <p:spPr>
          <a:xfrm>
            <a:off x="532826" y="597876"/>
            <a:ext cx="3441297" cy="17868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AEB220-0BA4-4226-A533-5C88A4B44E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798" t="24744" r="8990" b="53461"/>
          <a:stretch/>
        </p:blipFill>
        <p:spPr>
          <a:xfrm>
            <a:off x="454001" y="2384703"/>
            <a:ext cx="3457338" cy="1908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E50D63-0610-41B7-B97E-3EFEDBE404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231" t="25641" r="8846" b="52308"/>
          <a:stretch/>
        </p:blipFill>
        <p:spPr>
          <a:xfrm>
            <a:off x="4053253" y="2426922"/>
            <a:ext cx="3298140" cy="1866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EEE614-208E-4F90-B0B0-CD4B445F5E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8510" t="22820" r="8846" b="55385"/>
          <a:stretch/>
        </p:blipFill>
        <p:spPr>
          <a:xfrm>
            <a:off x="3911339" y="4292975"/>
            <a:ext cx="3376934" cy="1828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E39048-4113-4002-933C-E1F9790387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572" t="25000" r="8784" b="53205"/>
          <a:stretch/>
        </p:blipFill>
        <p:spPr>
          <a:xfrm>
            <a:off x="454001" y="4292976"/>
            <a:ext cx="3457338" cy="18718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7FE76C-991D-4E0F-9F4F-E92BF5429974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0EEBE3-5C9F-4C8A-8055-920D69155DB3}"/>
              </a:ext>
            </a:extLst>
          </p:cNvPr>
          <p:cNvSpPr/>
          <p:nvPr/>
        </p:nvSpPr>
        <p:spPr>
          <a:xfrm>
            <a:off x="8280663" y="1826757"/>
            <a:ext cx="32601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Takeaway</a:t>
            </a:r>
          </a:p>
          <a:p>
            <a:r>
              <a:rPr lang="en-US" sz="1200" dirty="0"/>
              <a:t>An SC pixel doesn’t necessarily have only one distinct peak. There may be a weed/starter crop at the beginning (small distinct peak) and natural vegetation that creeps in after harvest and declines very slowly.</a:t>
            </a:r>
          </a:p>
        </p:txBody>
      </p:sp>
    </p:spTree>
    <p:extLst>
      <p:ext uri="{BB962C8B-B14F-4D97-AF65-F5344CB8AC3E}">
        <p14:creationId xmlns:p14="http://schemas.microsoft.com/office/powerpoint/2010/main" val="278921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</a:t>
            </a:r>
            <a:r>
              <a:rPr lang="en-US" b="1" dirty="0" err="1"/>
              <a:t>agsat</a:t>
            </a:r>
            <a:r>
              <a:rPr lang="en-US" b="1" dirty="0"/>
              <a:t>: do the SC points in </a:t>
            </a:r>
            <a:r>
              <a:rPr lang="en-US" b="1" dirty="0" err="1"/>
              <a:t>agsat</a:t>
            </a:r>
            <a:r>
              <a:rPr lang="en-US" b="1" dirty="0"/>
              <a:t> look like SC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7FE76C-991D-4E0F-9F4F-E92BF5429974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C6AF47-5E89-4816-9299-20D578B57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71" t="25000" r="8789" b="53077"/>
          <a:stretch/>
        </p:blipFill>
        <p:spPr>
          <a:xfrm>
            <a:off x="1169377" y="1011114"/>
            <a:ext cx="3260103" cy="15034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88C6FD-D9C3-47FE-B891-58E97D3B6E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688" t="22820" r="8573" b="55256"/>
          <a:stretch/>
        </p:blipFill>
        <p:spPr>
          <a:xfrm>
            <a:off x="5037992" y="1011115"/>
            <a:ext cx="3260103" cy="15034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5977E5-2287-4BE9-9407-81F34AEC79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32" t="28974" r="9495" b="49103"/>
          <a:stretch/>
        </p:blipFill>
        <p:spPr>
          <a:xfrm>
            <a:off x="8827477" y="1011114"/>
            <a:ext cx="3130062" cy="1503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BC3DFE-01F1-4D9E-9A36-6EF7D64591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255" t="26923" r="10072" b="51154"/>
          <a:stretch/>
        </p:blipFill>
        <p:spPr>
          <a:xfrm>
            <a:off x="1169377" y="2839915"/>
            <a:ext cx="3130062" cy="15034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7C01BF-4560-42BF-AD0D-E9CAD785DCF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736" t="25000" r="9591" b="53077"/>
          <a:stretch/>
        </p:blipFill>
        <p:spPr>
          <a:xfrm>
            <a:off x="4762502" y="2839915"/>
            <a:ext cx="3130061" cy="15034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BC7553-B566-4AEE-8765-1265662424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822" t="22693" r="9438" b="55384"/>
          <a:stretch/>
        </p:blipFill>
        <p:spPr>
          <a:xfrm>
            <a:off x="8355626" y="2839914"/>
            <a:ext cx="3260103" cy="150348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D58BD4-8775-43CB-8575-03E7A015AC5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111" t="30000" r="9592" b="48077"/>
          <a:stretch/>
        </p:blipFill>
        <p:spPr>
          <a:xfrm>
            <a:off x="1093178" y="4809392"/>
            <a:ext cx="3206261" cy="150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32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PLOS: do the DC points in PLOS look like DC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5BFF6-9413-472D-A154-ED9D01367D85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1985EF-3BFB-4F4F-9DC3-8D6911BA1F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82" t="22436" r="8413" b="55384"/>
          <a:stretch/>
        </p:blipFill>
        <p:spPr>
          <a:xfrm>
            <a:off x="2620107" y="1354015"/>
            <a:ext cx="2804747" cy="15210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0C610CA-F396-44C9-BA48-BC6D556A00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797" t="28846" r="9208" b="48975"/>
          <a:stretch/>
        </p:blipFill>
        <p:spPr>
          <a:xfrm>
            <a:off x="5671039" y="1362807"/>
            <a:ext cx="2681653" cy="15210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EE3C04-3DFB-464E-97EB-B953AD6C0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014" t="21795" r="8990" b="56025"/>
          <a:stretch/>
        </p:blipFill>
        <p:spPr>
          <a:xfrm>
            <a:off x="8510953" y="1362807"/>
            <a:ext cx="2681653" cy="15210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65707F-1BE7-4817-95B0-C396A4E070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510" t="28590" r="8918" b="50000"/>
          <a:stretch/>
        </p:blipFill>
        <p:spPr>
          <a:xfrm>
            <a:off x="2620107" y="3248759"/>
            <a:ext cx="2751993" cy="1468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ABEBA-1D49-4B48-8ADD-EB803FAAA2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9014" t="30128" r="8414" b="48462"/>
          <a:stretch/>
        </p:blipFill>
        <p:spPr>
          <a:xfrm>
            <a:off x="5671039" y="3429000"/>
            <a:ext cx="2751993" cy="14683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F5BC62-EB37-47E9-9BBE-72CCBEA44D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8797" t="27308" r="9208" b="50000"/>
          <a:stretch/>
        </p:blipFill>
        <p:spPr>
          <a:xfrm>
            <a:off x="8510952" y="3361748"/>
            <a:ext cx="2681653" cy="155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34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E0CEB-A3BE-49B8-8F79-E0F359E7EE87}"/>
              </a:ext>
            </a:extLst>
          </p:cNvPr>
          <p:cNvSpPr txBox="1"/>
          <p:nvPr/>
        </p:nvSpPr>
        <p:spPr>
          <a:xfrm>
            <a:off x="4866304" y="2602961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</a:t>
            </a:r>
          </a:p>
        </p:txBody>
      </p:sp>
    </p:spTree>
    <p:extLst>
      <p:ext uri="{BB962C8B-B14F-4D97-AF65-F5344CB8AC3E}">
        <p14:creationId xmlns:p14="http://schemas.microsoft.com/office/powerpoint/2010/main" val="81713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F98C5F-4656-4A78-B01A-9ABB497EAF12}"/>
              </a:ext>
            </a:extLst>
          </p:cNvPr>
          <p:cNvSpPr/>
          <p:nvPr/>
        </p:nvSpPr>
        <p:spPr>
          <a:xfrm>
            <a:off x="1575288" y="73410"/>
            <a:ext cx="898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Testing </a:t>
            </a:r>
            <a:r>
              <a:rPr lang="en-US" b="1" dirty="0" err="1"/>
              <a:t>agsat</a:t>
            </a:r>
            <a:r>
              <a:rPr lang="en-US" b="1" dirty="0"/>
              <a:t>: do the DC points in </a:t>
            </a:r>
            <a:r>
              <a:rPr lang="en-US" b="1" dirty="0" err="1"/>
              <a:t>agsat</a:t>
            </a:r>
            <a:r>
              <a:rPr lang="en-US" b="1" dirty="0"/>
              <a:t> look like DC through EVI timeseries?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85BFF6-9413-472D-A154-ED9D01367D85}"/>
              </a:ext>
            </a:extLst>
          </p:cNvPr>
          <p:cNvSpPr/>
          <p:nvPr/>
        </p:nvSpPr>
        <p:spPr>
          <a:xfrm>
            <a:off x="8931897" y="6581001"/>
            <a:ext cx="32601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802364-334E-4045-A63F-D6DFA740C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111" t="33718" r="9150" b="43846"/>
          <a:stretch/>
        </p:blipFill>
        <p:spPr>
          <a:xfrm>
            <a:off x="826477" y="949568"/>
            <a:ext cx="3260103" cy="15386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49EBB6B-3662-4FC6-BD17-03E00C8553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50" t="23462" r="9511" b="55000"/>
          <a:stretch/>
        </p:blipFill>
        <p:spPr>
          <a:xfrm>
            <a:off x="4264269" y="949568"/>
            <a:ext cx="3260103" cy="147710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D229FB-968B-4D37-BF5C-74A615108788}"/>
              </a:ext>
            </a:extLst>
          </p:cNvPr>
          <p:cNvSpPr/>
          <p:nvPr/>
        </p:nvSpPr>
        <p:spPr>
          <a:xfrm>
            <a:off x="8280663" y="1826757"/>
            <a:ext cx="3260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Takeaway</a:t>
            </a:r>
          </a:p>
          <a:p>
            <a:r>
              <a:rPr lang="en-US" sz="1200" dirty="0"/>
              <a:t>Maybe use PLOS alone to train data, since the timeseries of its SC and DC points look more consistently like SC and DC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105B5D-9E7A-4A8B-BF67-1BE12ABF6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760" t="27821" r="9279" b="50641"/>
          <a:stretch/>
        </p:blipFill>
        <p:spPr>
          <a:xfrm>
            <a:off x="826477" y="2558562"/>
            <a:ext cx="3165231" cy="147710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2E7A15-6BC7-47BC-A6F4-144988605E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543" t="28846" r="8717" b="48718"/>
          <a:stretch/>
        </p:blipFill>
        <p:spPr>
          <a:xfrm>
            <a:off x="4343400" y="2497014"/>
            <a:ext cx="3260104" cy="15386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D3283B-9E15-4A9B-B575-AC5A6CC4D3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4600" t="26637" r="9711" b="50927"/>
          <a:stretch/>
        </p:blipFill>
        <p:spPr>
          <a:xfrm>
            <a:off x="826477" y="4306188"/>
            <a:ext cx="3131905" cy="15386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F98C6E-BBF7-4446-8C1E-51C2761EE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600" t="33846" r="9496" b="43718"/>
          <a:stretch/>
        </p:blipFill>
        <p:spPr>
          <a:xfrm>
            <a:off x="4264269" y="4306188"/>
            <a:ext cx="3158282" cy="153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54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0B8E85-8E6A-435E-89D4-055DD6053A94}"/>
              </a:ext>
            </a:extLst>
          </p:cNvPr>
          <p:cNvSpPr txBox="1"/>
          <p:nvPr/>
        </p:nvSpPr>
        <p:spPr>
          <a:xfrm>
            <a:off x="4699256" y="2730150"/>
            <a:ext cx="2597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</a:t>
            </a:r>
            <a:r>
              <a:rPr lang="en-US" sz="2400" dirty="0" err="1"/>
              <a:t>soymap</a:t>
            </a:r>
            <a:r>
              <a:rPr lang="en-US" sz="2400" dirty="0"/>
              <a:t> trials</a:t>
            </a:r>
          </a:p>
        </p:txBody>
      </p:sp>
    </p:spTree>
    <p:extLst>
      <p:ext uri="{BB962C8B-B14F-4D97-AF65-F5344CB8AC3E}">
        <p14:creationId xmlns:p14="http://schemas.microsoft.com/office/powerpoint/2010/main" val="3253873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C963A8-021E-49CC-8E0C-7985755852E3}"/>
              </a:ext>
            </a:extLst>
          </p:cNvPr>
          <p:cNvSpPr txBox="1"/>
          <p:nvPr/>
        </p:nvSpPr>
        <p:spPr>
          <a:xfrm>
            <a:off x="172532" y="143020"/>
            <a:ext cx="1163555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 </a:t>
            </a:r>
            <a:r>
              <a:rPr lang="en-US" sz="1400" b="1" dirty="0" err="1"/>
              <a:t>soymaps</a:t>
            </a:r>
            <a:endParaRPr lang="en-US" sz="1400" b="1" dirty="0"/>
          </a:p>
          <a:p>
            <a:pPr marL="285750" indent="-285750">
              <a:buFontTx/>
              <a:buChar char="-"/>
            </a:pPr>
            <a:r>
              <a:rPr lang="en-US" sz="1200" dirty="0"/>
              <a:t>To start, these maps aren’t actually produced as assets – need to conserve asset storage space. Instead, export the accuracies </a:t>
            </a:r>
            <a:r>
              <a:rPr lang="en-US" sz="1200" dirty="0" err="1"/>
              <a:t>wrt</a:t>
            </a:r>
            <a:r>
              <a:rPr lang="en-US" sz="1200" dirty="0"/>
              <a:t> training points (</a:t>
            </a:r>
            <a:r>
              <a:rPr lang="en-US" sz="1200" dirty="0" err="1"/>
              <a:t>agsat</a:t>
            </a:r>
            <a:r>
              <a:rPr lang="en-US" sz="1200" dirty="0"/>
              <a:t> and PLOS) to see which are most accurate.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73B9BAA-2D4E-4E99-BD40-C66BCFAFA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864942"/>
              </p:ext>
            </p:extLst>
          </p:nvPr>
        </p:nvGraphicFramePr>
        <p:xfrm>
          <a:off x="302151" y="1321099"/>
          <a:ext cx="11330607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8152">
                  <a:extLst>
                    <a:ext uri="{9D8B030D-6E8A-4147-A177-3AD203B41FA5}">
                      <a16:colId xmlns:a16="http://schemas.microsoft.com/office/drawing/2014/main" val="12695347"/>
                    </a:ext>
                  </a:extLst>
                </a:gridCol>
                <a:gridCol w="3430207">
                  <a:extLst>
                    <a:ext uri="{9D8B030D-6E8A-4147-A177-3AD203B41FA5}">
                      <a16:colId xmlns:a16="http://schemas.microsoft.com/office/drawing/2014/main" val="2272286571"/>
                    </a:ext>
                  </a:extLst>
                </a:gridCol>
                <a:gridCol w="3206124">
                  <a:extLst>
                    <a:ext uri="{9D8B030D-6E8A-4147-A177-3AD203B41FA5}">
                      <a16:colId xmlns:a16="http://schemas.microsoft.com/office/drawing/2014/main" val="2551194699"/>
                    </a:ext>
                  </a:extLst>
                </a:gridCol>
                <a:gridCol w="3206124">
                  <a:extLst>
                    <a:ext uri="{9D8B030D-6E8A-4147-A177-3AD203B41FA5}">
                      <a16:colId xmlns:a16="http://schemas.microsoft.com/office/drawing/2014/main" val="390320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GEE asset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err="1"/>
                        <a:t>Base_soymap_agsat_reclassPLOS_EVI</a:t>
                      </a:r>
                      <a:r>
                        <a:rPr lang="en-US" sz="1400" dirty="0"/>
                        <a:t>_(year)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0" dirty="0"/>
                        <a:t>Base_soymap_agsat_phenospectral3_(year)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Soymaps_10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Base_soymap_plos_phenospetral3_(year)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dirty="0"/>
                        <a:t>Soymaps_12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215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reclassed PLOS pts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Reclassed PLOS points only (as in </a:t>
                      </a:r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5),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40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2004-2017 points are pooled</a:t>
                      </a:r>
                      <a:r>
                        <a:rPr lang="en-US" sz="1400" baseline="0" dirty="0"/>
                        <a:t> and are applied to 2004 – 2018; 2003 doesn’t have data yet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2004-2017 points are pooled</a:t>
                      </a:r>
                      <a:r>
                        <a:rPr lang="en-US" sz="1400" baseline="0" dirty="0"/>
                        <a:t> and are applied to 2004 – 2018; 2003 doesn’t have data yet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2004-2017 points are pooled</a:t>
                      </a:r>
                      <a:r>
                        <a:rPr lang="en-US" sz="1400" baseline="0" dirty="0"/>
                        <a:t> and are applied to 2004 – 2018; 2003 doesn’t have data yet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18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 aqua derived EVI from Dec to June</a:t>
                      </a:r>
                    </a:p>
                    <a:p>
                      <a:r>
                        <a:rPr lang="en-US" sz="1400" dirty="0"/>
                        <a:t>Landsat SRTM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Phenology: fitted </a:t>
                      </a:r>
                      <a:r>
                        <a:rPr lang="en-US" sz="1400" b="0" dirty="0" err="1"/>
                        <a:t>ampl</a:t>
                      </a:r>
                      <a:r>
                        <a:rPr lang="en-US" sz="1400" b="0" dirty="0"/>
                        <a:t>; peak DOY; quarter pd; peak EVI</a:t>
                      </a:r>
                    </a:p>
                    <a:p>
                      <a:r>
                        <a:rPr lang="en-US" sz="1400" b="0" dirty="0"/>
                        <a:t>MODIS aqua and terra EVI, masked for clouds and smoothed with moving window avg</a:t>
                      </a:r>
                    </a:p>
                    <a:p>
                      <a:endParaRPr lang="en-US" sz="1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/>
                        <a:t>Phenology: fitted </a:t>
                      </a:r>
                      <a:r>
                        <a:rPr lang="en-US" sz="1400" b="0" dirty="0" err="1"/>
                        <a:t>ampl</a:t>
                      </a:r>
                      <a:r>
                        <a:rPr lang="en-US" sz="1400" b="0" dirty="0"/>
                        <a:t>; peak DOY; quarter pd; peak EVI</a:t>
                      </a:r>
                    </a:p>
                    <a:p>
                      <a:r>
                        <a:rPr lang="en-US" sz="1400" b="0" dirty="0"/>
                        <a:t>MODIS aqua and terra EVI, masked for clouds and smoothed with moving window avg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465817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FA88DBB7-0159-4156-AA4F-2EAD67E9502A}"/>
              </a:ext>
            </a:extLst>
          </p:cNvPr>
          <p:cNvSpPr/>
          <p:nvPr/>
        </p:nvSpPr>
        <p:spPr>
          <a:xfrm>
            <a:off x="4953729" y="6550223"/>
            <a:ext cx="723827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/Soy Classification Trial 5 to 8, </a:t>
            </a:r>
            <a:r>
              <a:rPr lang="en-US" sz="1400" dirty="0" err="1"/>
              <a:t>LandCover</a:t>
            </a:r>
            <a:r>
              <a:rPr lang="en-US" sz="1400" dirty="0"/>
              <a:t>/Soy Classification Create Final Asset</a:t>
            </a:r>
          </a:p>
        </p:txBody>
      </p:sp>
    </p:spTree>
    <p:extLst>
      <p:ext uri="{BB962C8B-B14F-4D97-AF65-F5344CB8AC3E}">
        <p14:creationId xmlns:p14="http://schemas.microsoft.com/office/powerpoint/2010/main" val="3160093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846163-D153-4F59-A528-ADA65DC04BBB}"/>
              </a:ext>
            </a:extLst>
          </p:cNvPr>
          <p:cNvSpPr/>
          <p:nvPr/>
        </p:nvSpPr>
        <p:spPr>
          <a:xfrm>
            <a:off x="50800" y="123010"/>
            <a:ext cx="1209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Do more cross validation to get confidence intervals on </a:t>
            </a:r>
            <a:r>
              <a:rPr lang="en-US" sz="1600" b="1" dirty="0" err="1"/>
              <a:t>soymaps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Cross validation: set different seeds, and report the accuracy for all years (lumped)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D33B6E1-8739-485B-B8EB-3F1015B64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86565"/>
              </p:ext>
            </p:extLst>
          </p:nvPr>
        </p:nvGraphicFramePr>
        <p:xfrm>
          <a:off x="211510" y="976006"/>
          <a:ext cx="11927840" cy="2829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1120">
                  <a:extLst>
                    <a:ext uri="{9D8B030D-6E8A-4147-A177-3AD203B41FA5}">
                      <a16:colId xmlns:a16="http://schemas.microsoft.com/office/drawing/2014/main" val="171248063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66439662"/>
                    </a:ext>
                  </a:extLst>
                </a:gridCol>
                <a:gridCol w="1706880">
                  <a:extLst>
                    <a:ext uri="{9D8B030D-6E8A-4147-A177-3AD203B41FA5}">
                      <a16:colId xmlns:a16="http://schemas.microsoft.com/office/drawing/2014/main" val="223072531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413928441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8811752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75643923"/>
                    </a:ext>
                  </a:extLst>
                </a:gridCol>
                <a:gridCol w="1412240">
                  <a:extLst>
                    <a:ext uri="{9D8B030D-6E8A-4147-A177-3AD203B41FA5}">
                      <a16:colId xmlns:a16="http://schemas.microsoft.com/office/drawing/2014/main" val="39323143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005830765"/>
                    </a:ext>
                  </a:extLst>
                </a:gridCol>
              </a:tblGrid>
              <a:tr h="350598">
                <a:tc>
                  <a:txBody>
                    <a:bodyPr/>
                    <a:lstStyle/>
                    <a:p>
                      <a:r>
                        <a:rPr lang="en-US" sz="1600" dirty="0" err="1"/>
                        <a:t>Soymap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Cons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Prod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8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6 (EVI, Dec to June)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80.7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92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7 (phenology)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>
                          <a:latin typeface="+mn-lt"/>
                        </a:rPr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717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10 (</a:t>
                      </a:r>
                      <a:r>
                        <a:rPr lang="en-US" sz="1600" b="1" dirty="0" err="1"/>
                        <a:t>phenospectral</a:t>
                      </a:r>
                      <a:r>
                        <a:rPr lang="en-US" sz="1600" b="1" dirty="0"/>
                        <a:t> with CART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82.15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0.45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5042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11 (</a:t>
                      </a:r>
                      <a:r>
                        <a:rPr lang="en-US" sz="1600" b="1" dirty="0" err="1"/>
                        <a:t>phenospectral</a:t>
                      </a:r>
                      <a:r>
                        <a:rPr lang="en-US" sz="1600" b="1" dirty="0"/>
                        <a:t> with random forest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81.9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248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12 (</a:t>
                      </a:r>
                      <a:r>
                        <a:rPr lang="en-US" sz="1600" b="1" dirty="0" err="1"/>
                        <a:t>phenospectral</a:t>
                      </a:r>
                      <a:r>
                        <a:rPr lang="en-US" sz="1600" b="1" dirty="0"/>
                        <a:t> using </a:t>
                      </a:r>
                      <a:r>
                        <a:rPr lang="en-US" sz="1600" b="1" dirty="0" err="1"/>
                        <a:t>plos</a:t>
                      </a:r>
                      <a:r>
                        <a:rPr lang="en-US" sz="1600" b="1" dirty="0"/>
                        <a:t> training pts)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dirty="0"/>
                        <a:t>0.36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69332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9615598D-ABAA-4729-87AC-DFFAC26E1490}"/>
              </a:ext>
            </a:extLst>
          </p:cNvPr>
          <p:cNvSpPr/>
          <p:nvPr/>
        </p:nvSpPr>
        <p:spPr>
          <a:xfrm>
            <a:off x="147899" y="683872"/>
            <a:ext cx="1233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mean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F7FB790-9734-49F3-B943-0605843CA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785916"/>
              </p:ext>
            </p:extLst>
          </p:nvPr>
        </p:nvGraphicFramePr>
        <p:xfrm>
          <a:off x="211510" y="4073865"/>
          <a:ext cx="11927840" cy="238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2880">
                  <a:extLst>
                    <a:ext uri="{9D8B030D-6E8A-4147-A177-3AD203B41FA5}">
                      <a16:colId xmlns:a16="http://schemas.microsoft.com/office/drawing/2014/main" val="1712480633"/>
                    </a:ext>
                  </a:extLst>
                </a:gridCol>
                <a:gridCol w="1696720">
                  <a:extLst>
                    <a:ext uri="{9D8B030D-6E8A-4147-A177-3AD203B41FA5}">
                      <a16:colId xmlns:a16="http://schemas.microsoft.com/office/drawing/2014/main" val="2066439662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230725312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413928441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881175282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475643923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9323143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005830765"/>
                    </a:ext>
                  </a:extLst>
                </a:gridCol>
              </a:tblGrid>
              <a:tr h="350598">
                <a:tc>
                  <a:txBody>
                    <a:bodyPr/>
                    <a:lstStyle/>
                    <a:p>
                      <a:r>
                        <a:rPr lang="en-US" dirty="0" err="1"/>
                        <a:t>Soymap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 (2)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 (0)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 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 (2)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2084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6 (EVI, Dec to June)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32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7 (phenology)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+mn-lt"/>
                        </a:rPr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0679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 (</a:t>
                      </a:r>
                      <a:r>
                        <a:rPr lang="en-US" b="1" dirty="0" err="1"/>
                        <a:t>phenospectral</a:t>
                      </a:r>
                      <a:r>
                        <a:rPr lang="en-US" b="1" dirty="0"/>
                        <a:t> with CART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62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11 (</a:t>
                      </a:r>
                      <a:r>
                        <a:rPr lang="en-US" b="1" dirty="0" err="1"/>
                        <a:t>phenospectral</a:t>
                      </a:r>
                      <a:r>
                        <a:rPr lang="en-US" b="1" dirty="0"/>
                        <a:t> with random forest classifier)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488442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2A2CD05-48AC-49E4-B544-D04BECC11ADC}"/>
              </a:ext>
            </a:extLst>
          </p:cNvPr>
          <p:cNvSpPr/>
          <p:nvPr/>
        </p:nvSpPr>
        <p:spPr>
          <a:xfrm>
            <a:off x="147899" y="3781165"/>
            <a:ext cx="12330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/>
              <a:t>stdev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31890A-F9AA-4FB3-890B-998F2F9B8DF4}"/>
              </a:ext>
            </a:extLst>
          </p:cNvPr>
          <p:cNvSpPr/>
          <p:nvPr/>
        </p:nvSpPr>
        <p:spPr>
          <a:xfrm>
            <a:off x="3204375" y="6474422"/>
            <a:ext cx="608274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TAKEAWAY: </a:t>
            </a:r>
            <a:r>
              <a:rPr lang="en-US" sz="1600" dirty="0" err="1"/>
              <a:t>soymap</a:t>
            </a:r>
            <a:r>
              <a:rPr lang="en-US" sz="1600" dirty="0"/>
              <a:t> 10 is the best option, only use PLOS points to train</a:t>
            </a:r>
          </a:p>
        </p:txBody>
      </p:sp>
    </p:spTree>
    <p:extLst>
      <p:ext uri="{BB962C8B-B14F-4D97-AF65-F5344CB8AC3E}">
        <p14:creationId xmlns:p14="http://schemas.microsoft.com/office/powerpoint/2010/main" val="1054922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E300C-AC54-4A11-995F-F191D37AE3DE}"/>
              </a:ext>
            </a:extLst>
          </p:cNvPr>
          <p:cNvSpPr txBox="1"/>
          <p:nvPr/>
        </p:nvSpPr>
        <p:spPr>
          <a:xfrm>
            <a:off x="3890364" y="2624643"/>
            <a:ext cx="44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Timing algorithm sensitivity check</a:t>
            </a:r>
          </a:p>
        </p:txBody>
      </p:sp>
    </p:spTree>
    <p:extLst>
      <p:ext uri="{BB962C8B-B14F-4D97-AF65-F5344CB8AC3E}">
        <p14:creationId xmlns:p14="http://schemas.microsoft.com/office/powerpoint/2010/main" val="18140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251C07-168A-419D-8661-4EBA4CF10C00}"/>
              </a:ext>
            </a:extLst>
          </p:cNvPr>
          <p:cNvSpPr/>
          <p:nvPr/>
        </p:nvSpPr>
        <p:spPr>
          <a:xfrm>
            <a:off x="4465948" y="0"/>
            <a:ext cx="32601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752401-06B8-4F29-842A-F33F7086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745476"/>
              </p:ext>
            </p:extLst>
          </p:nvPr>
        </p:nvGraphicFramePr>
        <p:xfrm>
          <a:off x="78056" y="338554"/>
          <a:ext cx="12113944" cy="82386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4243">
                  <a:extLst>
                    <a:ext uri="{9D8B030D-6E8A-4147-A177-3AD203B41FA5}">
                      <a16:colId xmlns:a16="http://schemas.microsoft.com/office/drawing/2014/main" val="2414773839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467528384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3858609527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2896714447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634814915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3989824536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957856030"/>
                    </a:ext>
                  </a:extLst>
                </a:gridCol>
                <a:gridCol w="1514243">
                  <a:extLst>
                    <a:ext uri="{9D8B030D-6E8A-4147-A177-3AD203B41FA5}">
                      <a16:colId xmlns:a16="http://schemas.microsoft.com/office/drawing/2014/main" val="3488823001"/>
                    </a:ext>
                  </a:extLst>
                </a:gridCol>
              </a:tblGrid>
              <a:tr h="618669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 (current version in bold)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Overall error,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Overall error,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location 1,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location 1,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location 2,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location 2, harvest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80681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cutoff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March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22417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March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78981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April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615265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April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045821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April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347849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Moving window size(s) for smoothing EVI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77835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759099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014838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days, 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58785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days, 40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76672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Moving window size for smoothing </a:t>
                      </a:r>
                      <a:r>
                        <a:rPr lang="en-US" sz="1400" dirty="0" err="1"/>
                        <a:t>dEVI</a:t>
                      </a:r>
                      <a:r>
                        <a:rPr lang="en-US" sz="1400" dirty="0"/>
                        <a:t>/dt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393279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827937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71898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03020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538039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Planting calibration equation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-1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75263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- 1.25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0344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Peak - 1.5 </a:t>
                      </a:r>
                      <a:r>
                        <a:rPr lang="en-US" sz="1400" b="1" dirty="0" err="1"/>
                        <a:t>q.pd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917271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- 1.75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5107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- 2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978193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Harvest calibration equation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+ 0.5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095809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+ 0.75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22918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Peak + 1 </a:t>
                      </a:r>
                      <a:r>
                        <a:rPr lang="en-US" sz="1400" b="1" dirty="0" err="1"/>
                        <a:t>q.pd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24777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+ 1.25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026564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+ 1.5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2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031306-DDC6-4588-B979-C55F5BA38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52" y="8824840"/>
            <a:ext cx="10025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455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9566" y="2534967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97B5A-FBCE-45BC-957C-3E5A5FFFFFAB}"/>
              </a:ext>
            </a:extLst>
          </p:cNvPr>
          <p:cNvSpPr txBox="1"/>
          <p:nvPr/>
        </p:nvSpPr>
        <p:spPr>
          <a:xfrm>
            <a:off x="191588" y="137274"/>
            <a:ext cx="118088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Crop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natural vs </a:t>
            </a:r>
            <a:r>
              <a:rPr lang="en-US" sz="1400" dirty="0" err="1"/>
              <a:t>agri</a:t>
            </a:r>
            <a:r>
              <a:rPr lang="en-US" sz="1400" dirty="0"/>
              <a:t> accuracy, try masking edges and masking by crop cycle and peak EVI target only </a:t>
            </a:r>
            <a:r>
              <a:rPr lang="en-US" sz="1400" dirty="0" err="1"/>
              <a:t>agri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Look at the dates corresponding to the low error fields and see if they represent the full range of crop dates represented by all the fields, because there might be a bias towards fields that were planted at a time when there weren’t clouds. This bias would also be solved if there are many locations of validation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QA/QC for the small peak before the larger peak (base threshold off places we know are DC and what the peak height is),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Robustness checking of timeseries analysis: how would plant, harvest results be different if (1) smooth EVI timeseries more or less; (2) smooth the 1</a:t>
            </a:r>
            <a:r>
              <a:rPr lang="en-US" sz="1400" baseline="30000" dirty="0">
                <a:solidFill>
                  <a:srgbClr val="FF0000"/>
                </a:solidFill>
              </a:rPr>
              <a:t>st</a:t>
            </a:r>
            <a:r>
              <a:rPr lang="en-US" sz="1400" dirty="0">
                <a:solidFill>
                  <a:srgbClr val="FF0000"/>
                </a:solidFill>
              </a:rPr>
              <a:t> derivative more or less; (3) pick another cutoff date for first vs second peak? Choose the best combo based on Planet validation data; if no clear winner, report all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Attach error distributions to crop timing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At pixel and field/aggregated scale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Based on width of validation range and ‘range error’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Do all pixels/cells have the same 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Separate errors for p1, (h1 + p2), and h2 (due to likelihood of clouds impacting TS analysis)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590E7-A6E8-4A04-B777-AE7C085B83D4}"/>
              </a:ext>
            </a:extLst>
          </p:cNvPr>
          <p:cNvSpPr txBox="1"/>
          <p:nvPr/>
        </p:nvSpPr>
        <p:spPr>
          <a:xfrm>
            <a:off x="96390" y="3892442"/>
            <a:ext cx="114855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Planet image downloads: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For poly6 to 15 (based on soy_pts_agsat1), only download for 2016-2017. these are in MT – try to go for about 30 to 40 fields in different locations instead of 80 fields in a single location because of potential bias due to cloudy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95520-25DB-442D-8A66-D49AEF2BA74F}"/>
              </a:ext>
            </a:extLst>
          </p:cNvPr>
          <p:cNvSpPr/>
          <p:nvPr/>
        </p:nvSpPr>
        <p:spPr>
          <a:xfrm>
            <a:off x="96390" y="5050502"/>
            <a:ext cx="7421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sz="1400" dirty="0"/>
              <a:t>Do pip install </a:t>
            </a:r>
            <a:r>
              <a:rPr lang="en-US" sz="1400" dirty="0" err="1"/>
              <a:t>earthengine-api</a:t>
            </a:r>
            <a:r>
              <a:rPr lang="en-US" sz="1400" dirty="0"/>
              <a:t> in </a:t>
            </a:r>
            <a:r>
              <a:rPr lang="en-US" sz="1400" dirty="0" err="1"/>
              <a:t>colab</a:t>
            </a:r>
            <a:r>
              <a:rPr lang="en-US" sz="1400" dirty="0"/>
              <a:t> to get virtual machine</a:t>
            </a:r>
          </a:p>
          <a:p>
            <a:r>
              <a:rPr lang="en-US" sz="1400" dirty="0"/>
              <a:t>Import </a:t>
            </a:r>
            <a:r>
              <a:rPr lang="en-US" sz="1400" dirty="0" err="1"/>
              <a:t>ee</a:t>
            </a:r>
            <a:endParaRPr lang="en-US" sz="1400" dirty="0"/>
          </a:p>
          <a:p>
            <a:r>
              <a:rPr lang="en-US" sz="1400" dirty="0" err="1"/>
              <a:t>ee.Initialize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ee.batch.Task.list</a:t>
            </a:r>
            <a:r>
              <a:rPr lang="en-US" sz="1400" dirty="0"/>
              <a:t>() – proves can use earth engine</a:t>
            </a:r>
          </a:p>
          <a:p>
            <a:r>
              <a:rPr lang="en-US" sz="1400" dirty="0"/>
              <a:t>Docs: </a:t>
            </a:r>
            <a:r>
              <a:rPr lang="en-US" sz="1400" dirty="0" err="1"/>
              <a:t>github</a:t>
            </a:r>
            <a:r>
              <a:rPr lang="en-US" sz="1400" dirty="0"/>
              <a:t>/</a:t>
            </a:r>
            <a:r>
              <a:rPr lang="en-US" sz="1400" dirty="0" err="1"/>
              <a:t>earthengine-api</a:t>
            </a:r>
            <a:r>
              <a:rPr lang="en-US" sz="1400" dirty="0"/>
              <a:t> -&gt; python -&gt; examples -&gt; </a:t>
            </a:r>
            <a:r>
              <a:rPr lang="en-US" sz="1400" dirty="0" err="1"/>
              <a:t>ipynb</a:t>
            </a:r>
            <a:r>
              <a:rPr lang="en-US" sz="1400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415822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514FE-05D5-435E-B0BF-C84C79575C79}"/>
              </a:ext>
            </a:extLst>
          </p:cNvPr>
          <p:cNvSpPr txBox="1"/>
          <p:nvPr/>
        </p:nvSpPr>
        <p:spPr>
          <a:xfrm>
            <a:off x="191588" y="-26125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94849"/>
              </p:ext>
            </p:extLst>
          </p:nvPr>
        </p:nvGraphicFramePr>
        <p:xfrm>
          <a:off x="0" y="1457960"/>
          <a:ext cx="12192000" cy="67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04355010"/>
                    </a:ext>
                  </a:extLst>
                </a:gridCol>
                <a:gridCol w="8007532">
                  <a:extLst>
                    <a:ext uri="{9D8B030D-6E8A-4147-A177-3AD203B41FA5}">
                      <a16:colId xmlns:a16="http://schemas.microsoft.com/office/drawing/2014/main" val="4028382727"/>
                    </a:ext>
                  </a:extLst>
                </a:gridCol>
                <a:gridCol w="3466011">
                  <a:extLst>
                    <a:ext uri="{9D8B030D-6E8A-4147-A177-3AD203B41FA5}">
                      <a16:colId xmlns:a16="http://schemas.microsoft.com/office/drawing/2014/main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Find locations, years where Planet images are needed. Keep info on </a:t>
                      </a:r>
                      <a:r>
                        <a:rPr lang="en-US" sz="1400" dirty="0" err="1"/>
                        <a:t>shp</a:t>
                      </a:r>
                      <a:r>
                        <a:rPr lang="en-US" sz="1400" dirty="0"/>
                        <a:t> name, image name(s), and dates downloaded in </a:t>
                      </a:r>
                      <a:r>
                        <a:rPr lang="en-US" sz="1400" dirty="0" err="1"/>
                        <a:t>Image_Lookup</a:t>
                      </a:r>
                      <a:r>
                        <a:rPr lang="en-US" sz="1400" dirty="0"/>
                        <a:t> file in Google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desktop, keep tabs on asset id, polygon name,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Delineate individual fields, natural veg,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, urban (houses) and center pivot in Planet imagery, and export as asset into the folder Planet Validation Data. The difference between fields and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is that the fields contain individual (</a:t>
                      </a:r>
                      <a:r>
                        <a:rPr lang="en-US" sz="1400" dirty="0" err="1"/>
                        <a:t>usu</a:t>
                      </a:r>
                      <a:r>
                        <a:rPr lang="en-US" sz="1400" dirty="0"/>
                        <a:t> square) fields for timing observation purposes, whereas the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contains lumped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for land classification (natural vs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) purposes. Assets are exported as ‘raw_agri_fc_poly1_year’, etc. need to turn delineated geometries into feature collections in order to export.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0438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First import the Planet images and make custom visualizations for each, and map eac</a:t>
                      </a:r>
                      <a:r>
                        <a:rPr lang="en-US" sz="1400" baseline="0" dirty="0"/>
                        <a:t>h with its own custom vis. </a:t>
                      </a:r>
                      <a:r>
                        <a:rPr lang="en-US" sz="1400" dirty="0"/>
                        <a:t>Step through fields in CAR poly and record observed crop timing, export observations as feature collection to asset. Assets are exported as ‘</a:t>
                      </a:r>
                      <a:r>
                        <a:rPr lang="en-US" sz="1400" dirty="0" err="1"/>
                        <a:t>timing_obs_for_polyName_in_year_part</a:t>
                      </a:r>
                      <a:r>
                        <a:rPr lang="en-US" sz="1400" dirty="0"/>
                        <a:t>#’. Make sure to change the ‘part#’ BEFORE entering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!</a:t>
                      </a:r>
                    </a:p>
                    <a:p>
                      <a:r>
                        <a:rPr lang="en-US" sz="1400" dirty="0"/>
                        <a:t>0 for SC, 1 for DC, 3 for TC or DC + failed first crop (2 is other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in Jake’s classification)</a:t>
                      </a:r>
                    </a:p>
                    <a:p>
                      <a:r>
                        <a:rPr lang="en-US" sz="1400" dirty="0"/>
                        <a:t>Remember to save the custom visualizations for the images in that polygon in Common Assets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Create Validation Data 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97189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(for poly1, poly3,</a:t>
                      </a:r>
                      <a:r>
                        <a:rPr lang="en-US" sz="1400" baseline="0" dirty="0"/>
                        <a:t> and poly5), go back to the timing validation data exported from Planet Create Validation Data v2 and add ‘confidence level’ for my crop timing and crop intensity validation dataset; use MODIS TS to help replace previous crop intensity classification. For confidence labels, use -1 for no data (i.e. no second crop); 0 for no confidence; 1 for confident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Add QA</a:t>
                      </a:r>
                      <a:r>
                        <a:rPr lang="en-US" sz="1400" baseline="0" dirty="0"/>
                        <a:t> for Validation Data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Import timing and land cover feature collections. May need to combine timing feature collections into a single fc. Turn feature collection of observations into validation image (might need to first merge multiple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 fcs into a single one), use to do validation. The following are turned into dictionaries of images (or simply images): the observed plant/harvest times; the observed cropping intensity; the observed land cover (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- 10, center pivot - 20, natural - 30, urban – 40). Use images to do validation of timing and land cover maps.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Do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40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064BD63-7B13-431B-98DA-EB15AE0E14DF}"/>
              </a:ext>
            </a:extLst>
          </p:cNvPr>
          <p:cNvSpPr/>
          <p:nvPr/>
        </p:nvSpPr>
        <p:spPr>
          <a:xfrm>
            <a:off x="3060361" y="0"/>
            <a:ext cx="6328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Properties of each image in </a:t>
            </a:r>
            <a:r>
              <a:rPr lang="en-US" sz="1000" dirty="0" err="1"/>
              <a:t>PlanetLabs</a:t>
            </a:r>
            <a:r>
              <a:rPr lang="en-US" sz="1000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Year, Month, Day, 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RE_ortho_analytic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PS_scene_analytic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Lookup table in desktop has Planet order number and description and GEE asset name</a:t>
            </a:r>
          </a:p>
        </p:txBody>
      </p:sp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387994-888C-4927-8582-674DF1818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4" t="39852" r="29250" b="15704"/>
          <a:stretch/>
        </p:blipFill>
        <p:spPr>
          <a:xfrm>
            <a:off x="3173670" y="2549356"/>
            <a:ext cx="6082957" cy="34565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71E94-54D2-4431-AFBD-A1307F30F6B8}"/>
              </a:ext>
            </a:extLst>
          </p:cNvPr>
          <p:cNvSpPr/>
          <p:nvPr/>
        </p:nvSpPr>
        <p:spPr>
          <a:xfrm>
            <a:off x="96982" y="0"/>
            <a:ext cx="119980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New MT location to download Planet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The locations of these polys are based on </a:t>
            </a:r>
            <a:r>
              <a:rPr lang="en-US" dirty="0" err="1"/>
              <a:t>on</a:t>
            </a:r>
            <a:r>
              <a:rPr lang="en-US" dirty="0"/>
              <a:t> soy_pts_agsat1, so only download for 2016-2017. Try to go for about 30 to 40 fields in different locations instead of 80 fields in a single location because of potential bias due to cloudy days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MT, look at a place with SC (based on </a:t>
            </a:r>
            <a:r>
              <a:rPr lang="en-US" dirty="0" err="1"/>
              <a:t>agsat</a:t>
            </a:r>
            <a:r>
              <a:rPr lang="en-US" dirty="0"/>
              <a:t> training) and download for a place with known SC – useful for seeing accuracy of classifying SC</a:t>
            </a:r>
          </a:p>
          <a:p>
            <a:pPr marL="285750" indent="-285750">
              <a:buFontTx/>
              <a:buChar char="-"/>
            </a:pPr>
            <a:r>
              <a:rPr lang="en-US" dirty="0"/>
              <a:t>Download all of these in for 2016- 2017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Order of priority: poly 11 (has SC), poly 12, poly 14, poly 13, poly 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CA38B-3FAE-476D-B983-A185E98E8052}"/>
              </a:ext>
            </a:extLst>
          </p:cNvPr>
          <p:cNvSpPr/>
          <p:nvPr/>
        </p:nvSpPr>
        <p:spPr>
          <a:xfrm>
            <a:off x="4374342" y="3637280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2F838-83CF-4118-9618-59146478B8BE}"/>
              </a:ext>
            </a:extLst>
          </p:cNvPr>
          <p:cNvSpPr/>
          <p:nvPr/>
        </p:nvSpPr>
        <p:spPr>
          <a:xfrm>
            <a:off x="3099262" y="4036497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4C8D37-93D3-49AB-B25C-6C16972D0338}"/>
              </a:ext>
            </a:extLst>
          </p:cNvPr>
          <p:cNvSpPr/>
          <p:nvPr/>
        </p:nvSpPr>
        <p:spPr>
          <a:xfrm>
            <a:off x="7577051" y="5062657"/>
            <a:ext cx="944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11 (has SC)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EEE8A-F442-4C27-A58F-1AFCDCB0AC3C}"/>
              </a:ext>
            </a:extLst>
          </p:cNvPr>
          <p:cNvSpPr/>
          <p:nvPr/>
        </p:nvSpPr>
        <p:spPr>
          <a:xfrm>
            <a:off x="8598481" y="4252834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75CA3-67AD-49A5-B851-14D12AC8DAE4}"/>
              </a:ext>
            </a:extLst>
          </p:cNvPr>
          <p:cNvSpPr/>
          <p:nvPr/>
        </p:nvSpPr>
        <p:spPr>
          <a:xfrm>
            <a:off x="6126480" y="2858551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3A90B-1218-4FE1-BDEF-47290746EA3B}"/>
              </a:ext>
            </a:extLst>
          </p:cNvPr>
          <p:cNvSpPr/>
          <p:nvPr/>
        </p:nvSpPr>
        <p:spPr>
          <a:xfrm>
            <a:off x="5603904" y="3781008"/>
            <a:ext cx="944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B228E-357D-4F53-9E2B-FE9947C615ED}"/>
              </a:ext>
            </a:extLst>
          </p:cNvPr>
          <p:cNvSpPr/>
          <p:nvPr/>
        </p:nvSpPr>
        <p:spPr>
          <a:xfrm>
            <a:off x="96982" y="6050898"/>
            <a:ext cx="4794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was ordered and downloaded on April 4.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0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BB8B22-23E5-4193-B701-971CF6FC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00" t="35911" r="25000" b="5292"/>
          <a:stretch/>
        </p:blipFill>
        <p:spPr>
          <a:xfrm>
            <a:off x="6938757" y="1506882"/>
            <a:ext cx="4693920" cy="40322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CF936AC-0824-4450-BA9E-51E9052F2060}"/>
              </a:ext>
            </a:extLst>
          </p:cNvPr>
          <p:cNvSpPr/>
          <p:nvPr/>
        </p:nvSpPr>
        <p:spPr>
          <a:xfrm>
            <a:off x="8786174" y="1137550"/>
            <a:ext cx="121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Harvest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8E3687-7E9B-49A1-8F9A-BCEB8C4DDEB0}"/>
              </a:ext>
            </a:extLst>
          </p:cNvPr>
          <p:cNvSpPr/>
          <p:nvPr/>
        </p:nvSpPr>
        <p:spPr>
          <a:xfrm>
            <a:off x="2823827" y="970331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72539-F2BA-44BF-8CC9-015214FD0C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95" t="36015" r="25005" b="5189"/>
          <a:stretch/>
        </p:blipFill>
        <p:spPr>
          <a:xfrm>
            <a:off x="999241" y="1506882"/>
            <a:ext cx="4693920" cy="403228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685644E-89A1-4445-A41B-3EE1A1027757}"/>
              </a:ext>
            </a:extLst>
          </p:cNvPr>
          <p:cNvSpPr/>
          <p:nvPr/>
        </p:nvSpPr>
        <p:spPr>
          <a:xfrm>
            <a:off x="0" y="0"/>
            <a:ext cx="4794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Poly5 timing validation and algorithm check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55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61B181A-968F-46EB-BDD3-90A801A592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06" t="43781" r="34972" b="15909"/>
          <a:stretch/>
        </p:blipFill>
        <p:spPr>
          <a:xfrm>
            <a:off x="38100" y="2298244"/>
            <a:ext cx="4721040" cy="27644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1CB02A-58AA-404E-A127-B2325A733933}"/>
              </a:ext>
            </a:extLst>
          </p:cNvPr>
          <p:cNvSpPr/>
          <p:nvPr/>
        </p:nvSpPr>
        <p:spPr>
          <a:xfrm>
            <a:off x="50800" y="41334"/>
            <a:ext cx="120904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Poly5 Plant 1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Estimated plant 1 is very late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If we mask so that the lowest allowable quarter period is 20, this error wouldn’t be seen in final map.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algorithm doesn’t work well when the timeseries looks essentially like a step function and there are random days with very high EVI – the location of the maximum is unstable because it’s really flat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reason that the peak is at a strange location: maybe the </a:t>
            </a:r>
            <a:r>
              <a:rPr lang="en-US" sz="1400" dirty="0" err="1"/>
              <a:t>qualityMosaic</a:t>
            </a:r>
            <a:r>
              <a:rPr lang="en-US" sz="1400" dirty="0"/>
              <a:t>() function doesn’t distinguish well among similar EVIs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reason that the inflection point is so late: the first derivative was so smoothed that the ‘maximum’ happened much later than it actually did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D7BF4-4E21-490A-9C81-FDB519B8EBC7}"/>
              </a:ext>
            </a:extLst>
          </p:cNvPr>
          <p:cNvSpPr/>
          <p:nvPr/>
        </p:nvSpPr>
        <p:spPr>
          <a:xfrm>
            <a:off x="6176821" y="5512580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Jan 8</a:t>
            </a:r>
          </a:p>
          <a:p>
            <a:r>
              <a:rPr lang="en-US" sz="1600" dirty="0"/>
              <a:t>Infl1 day = Dec 23</a:t>
            </a:r>
          </a:p>
          <a:p>
            <a:r>
              <a:rPr lang="en-US" sz="1600" dirty="0"/>
              <a:t>Quarter period = 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1FCCCC-168D-488F-BA37-34039FABF2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062" t="26970" r="16904" b="27424"/>
          <a:stretch/>
        </p:blipFill>
        <p:spPr>
          <a:xfrm>
            <a:off x="8439489" y="2045850"/>
            <a:ext cx="3752511" cy="4005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0F6CE-0F51-4542-89C7-28FC4C7C7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145" t="24682" r="14347" b="31667"/>
          <a:stretch/>
        </p:blipFill>
        <p:spPr>
          <a:xfrm>
            <a:off x="4759140" y="2157312"/>
            <a:ext cx="3660981" cy="30463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B7383E1-6AD2-47DC-9948-8F3D70AF46F0}"/>
              </a:ext>
            </a:extLst>
          </p:cNvPr>
          <p:cNvSpPr/>
          <p:nvPr/>
        </p:nvSpPr>
        <p:spPr>
          <a:xfrm>
            <a:off x="5300777" y="2157312"/>
            <a:ext cx="1049482" cy="2639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F1ABF6-3553-4C6C-ACD2-70691CFED234}"/>
              </a:ext>
            </a:extLst>
          </p:cNvPr>
          <p:cNvSpPr/>
          <p:nvPr/>
        </p:nvSpPr>
        <p:spPr>
          <a:xfrm>
            <a:off x="1974806" y="1972644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619236-9518-4FC9-9234-D66904B80011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</p:spTree>
    <p:extLst>
      <p:ext uri="{BB962C8B-B14F-4D97-AF65-F5344CB8AC3E}">
        <p14:creationId xmlns:p14="http://schemas.microsoft.com/office/powerpoint/2010/main" val="190171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02CF75-16CA-49A5-9929-2F79C26219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00" t="25956" r="24690" b="12302"/>
          <a:stretch/>
        </p:blipFill>
        <p:spPr>
          <a:xfrm>
            <a:off x="144858" y="1767450"/>
            <a:ext cx="4670667" cy="423426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010DBE-FE02-4F28-95D1-AC38AFE68D54}"/>
              </a:ext>
            </a:extLst>
          </p:cNvPr>
          <p:cNvSpPr/>
          <p:nvPr/>
        </p:nvSpPr>
        <p:spPr>
          <a:xfrm>
            <a:off x="1" y="0"/>
            <a:ext cx="1204714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Poly5 Harvest 1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Estimated harvest was a month too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There seems to be an asymmetry in the shape of the timeseries that causes estimated harvest to be so early – the rising limb rises very quickly, making the quarter period shorter than it really 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5380A7-0B78-4E21-BCDA-AEDE7FB38B74}"/>
              </a:ext>
            </a:extLst>
          </p:cNvPr>
          <p:cNvSpPr/>
          <p:nvPr/>
        </p:nvSpPr>
        <p:spPr>
          <a:xfrm>
            <a:off x="6196189" y="5090550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Dec 8</a:t>
            </a:r>
          </a:p>
          <a:p>
            <a:r>
              <a:rPr lang="en-US" sz="1600" dirty="0"/>
              <a:t>Infl1 day = Nov 6</a:t>
            </a:r>
          </a:p>
          <a:p>
            <a:r>
              <a:rPr lang="en-US" sz="1600" dirty="0"/>
              <a:t>Quarter period = 32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C8DE1-2DAD-481E-9AE8-BCCF5D3E3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474" t="21993" r="8144" b="30309"/>
          <a:stretch/>
        </p:blipFill>
        <p:spPr>
          <a:xfrm>
            <a:off x="8609815" y="1767450"/>
            <a:ext cx="3582185" cy="32711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655E58-0807-47E1-9A7C-227E679F58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691" t="25772" r="8376" b="27560"/>
          <a:stretch/>
        </p:blipFill>
        <p:spPr>
          <a:xfrm>
            <a:off x="4815525" y="1767450"/>
            <a:ext cx="3649431" cy="3200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5FFC45D-7043-449C-ACA5-553977C599C6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</p:spTree>
    <p:extLst>
      <p:ext uri="{BB962C8B-B14F-4D97-AF65-F5344CB8AC3E}">
        <p14:creationId xmlns:p14="http://schemas.microsoft.com/office/powerpoint/2010/main" val="1261673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95CBB-8AD2-4322-B682-5082D109BD71}"/>
              </a:ext>
            </a:extLst>
          </p:cNvPr>
          <p:cNvSpPr/>
          <p:nvPr/>
        </p:nvSpPr>
        <p:spPr>
          <a:xfrm>
            <a:off x="0" y="0"/>
            <a:ext cx="4794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timing validation and algorithm check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C460A-CAB5-459A-BC7E-1D628A875744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303C7-E1DF-4357-83D6-178A005A4C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80" t="33814" r="28015" b="11478"/>
          <a:stretch/>
        </p:blipFill>
        <p:spPr>
          <a:xfrm>
            <a:off x="556182" y="1140644"/>
            <a:ext cx="2865749" cy="37518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93D88F-A790-48AD-9A48-9DDA1A56B1DC}"/>
              </a:ext>
            </a:extLst>
          </p:cNvPr>
          <p:cNvSpPr/>
          <p:nvPr/>
        </p:nvSpPr>
        <p:spPr>
          <a:xfrm>
            <a:off x="1549671" y="779053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9765B-DB13-4148-9480-6A2134F95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18" t="33814" r="27590" b="12440"/>
          <a:stretch/>
        </p:blipFill>
        <p:spPr>
          <a:xfrm>
            <a:off x="3563332" y="1140644"/>
            <a:ext cx="2601798" cy="37470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CB96BD-43D8-44B6-BD6D-9B6ED4890BFF}"/>
              </a:ext>
            </a:extLst>
          </p:cNvPr>
          <p:cNvSpPr/>
          <p:nvPr/>
        </p:nvSpPr>
        <p:spPr>
          <a:xfrm>
            <a:off x="4440417" y="771312"/>
            <a:ext cx="121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Harvest 1</a:t>
            </a:r>
          </a:p>
        </p:txBody>
      </p:sp>
    </p:spTree>
    <p:extLst>
      <p:ext uri="{BB962C8B-B14F-4D97-AF65-F5344CB8AC3E}">
        <p14:creationId xmlns:p14="http://schemas.microsoft.com/office/powerpoint/2010/main" val="666582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95CBB-8AD2-4322-B682-5082D109BD71}"/>
              </a:ext>
            </a:extLst>
          </p:cNvPr>
          <p:cNvSpPr/>
          <p:nvPr/>
        </p:nvSpPr>
        <p:spPr>
          <a:xfrm>
            <a:off x="0" y="0"/>
            <a:ext cx="12115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Poly11 Plant 1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Estimated plant1 is 1 to 1.5 months too late over a broad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could have been eliminated using 20 instead of 15 as the lowest allowable quarter period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estimated peak was on the early side and the estimated inflection point was on the late side. Just a product of noise in EVI timeseries.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C460A-CAB5-459A-BC7E-1D628A875744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93D88F-A790-48AD-9A48-9DDA1A56B1DC}"/>
              </a:ext>
            </a:extLst>
          </p:cNvPr>
          <p:cNvSpPr/>
          <p:nvPr/>
        </p:nvSpPr>
        <p:spPr>
          <a:xfrm>
            <a:off x="1101263" y="1420892"/>
            <a:ext cx="8476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Plant1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273642-00AE-4BAF-BF90-2DA0A1BBF8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46" t="37051" r="27597" b="13974"/>
          <a:stretch/>
        </p:blipFill>
        <p:spPr>
          <a:xfrm>
            <a:off x="241398" y="1749669"/>
            <a:ext cx="2567355" cy="3358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F5A15F-FDEE-4FDC-859C-CBA9EAA081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192" t="23974" r="8068" b="29230"/>
          <a:stretch/>
        </p:blipFill>
        <p:spPr>
          <a:xfrm>
            <a:off x="3552092" y="1604596"/>
            <a:ext cx="3706692" cy="36488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08EB53-40EB-4404-B174-79A1877A63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904" t="28077" r="8357" b="26666"/>
          <a:stretch/>
        </p:blipFill>
        <p:spPr>
          <a:xfrm>
            <a:off x="7614137" y="1604596"/>
            <a:ext cx="3680313" cy="350373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BAC86A-9F53-4943-A4C4-48893347418C}"/>
              </a:ext>
            </a:extLst>
          </p:cNvPr>
          <p:cNvSpPr/>
          <p:nvPr/>
        </p:nvSpPr>
        <p:spPr>
          <a:xfrm>
            <a:off x="4363260" y="5468620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Dec 13</a:t>
            </a:r>
          </a:p>
          <a:p>
            <a:r>
              <a:rPr lang="en-US" sz="1600" dirty="0"/>
              <a:t>Infl1 day = Nov 27</a:t>
            </a:r>
          </a:p>
          <a:p>
            <a:r>
              <a:rPr lang="en-US" sz="1600" dirty="0"/>
              <a:t>Quarter period = 16</a:t>
            </a:r>
          </a:p>
        </p:txBody>
      </p:sp>
    </p:spTree>
    <p:extLst>
      <p:ext uri="{BB962C8B-B14F-4D97-AF65-F5344CB8AC3E}">
        <p14:creationId xmlns:p14="http://schemas.microsoft.com/office/powerpoint/2010/main" val="3739910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195CBB-8AD2-4322-B682-5082D109BD71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Harvest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Estimated harvest 1 is about 1 month too 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peak and inflection point look ok in this case; perhaps the equation for </a:t>
            </a:r>
            <a:r>
              <a:rPr lang="en-US" dirty="0" err="1"/>
              <a:t>peak+greenup</a:t>
            </a:r>
            <a:r>
              <a:rPr lang="en-US" dirty="0"/>
              <a:t> -&gt; harvest isn’t right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4C460A-CAB5-459A-BC7E-1D628A875744}"/>
              </a:ext>
            </a:extLst>
          </p:cNvPr>
          <p:cNvSpPr/>
          <p:nvPr/>
        </p:nvSpPr>
        <p:spPr>
          <a:xfrm>
            <a:off x="8931897" y="6396335"/>
            <a:ext cx="32601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GEE file: Planet Do Validation v2, Timeseries Analysis v10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CB96BD-43D8-44B6-BD6D-9B6ED4890BFF}"/>
              </a:ext>
            </a:extLst>
          </p:cNvPr>
          <p:cNvSpPr/>
          <p:nvPr/>
        </p:nvSpPr>
        <p:spPr>
          <a:xfrm>
            <a:off x="689032" y="1068210"/>
            <a:ext cx="12156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Harvest 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AEACC-D927-4687-B4D3-DBD780C0F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69" t="30513" r="27957" b="16025"/>
          <a:stretch/>
        </p:blipFill>
        <p:spPr>
          <a:xfrm>
            <a:off x="114300" y="1437542"/>
            <a:ext cx="2593731" cy="366639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77B6C43-7184-44EE-AB2A-2813DCBEEF20}"/>
              </a:ext>
            </a:extLst>
          </p:cNvPr>
          <p:cNvSpPr/>
          <p:nvPr/>
        </p:nvSpPr>
        <p:spPr>
          <a:xfrm>
            <a:off x="4372052" y="5171857"/>
            <a:ext cx="208435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Estimated:</a:t>
            </a:r>
          </a:p>
          <a:p>
            <a:r>
              <a:rPr lang="en-US" sz="1600" dirty="0"/>
              <a:t>Peak day = Dec 17</a:t>
            </a:r>
          </a:p>
          <a:p>
            <a:r>
              <a:rPr lang="en-US" sz="1600" dirty="0"/>
              <a:t>Infl1 day = Nov 23</a:t>
            </a:r>
          </a:p>
          <a:p>
            <a:r>
              <a:rPr lang="en-US" sz="1600" dirty="0"/>
              <a:t>Quarter period = 24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45CDD7-02E8-446D-B3C4-7C738FB87F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56" t="22693" r="8197" b="31410"/>
          <a:stretch/>
        </p:blipFill>
        <p:spPr>
          <a:xfrm>
            <a:off x="3282763" y="1437542"/>
            <a:ext cx="3559228" cy="3758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7869597-353D-4CDE-83F6-36675053E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356" t="25770" r="7981" b="28974"/>
          <a:stretch/>
        </p:blipFill>
        <p:spPr>
          <a:xfrm>
            <a:off x="6963507" y="1437542"/>
            <a:ext cx="3552147" cy="36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5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6751</TotalTime>
  <Words>2815</Words>
  <Application>Microsoft Office PowerPoint</Application>
  <PresentationFormat>Widescreen</PresentationFormat>
  <Paragraphs>320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Planet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MsMonkey</dc:creator>
  <cp:lastModifiedBy>MsMonkey</cp:lastModifiedBy>
  <cp:revision>191</cp:revision>
  <dcterms:created xsi:type="dcterms:W3CDTF">2019-03-21T22:04:56Z</dcterms:created>
  <dcterms:modified xsi:type="dcterms:W3CDTF">2019-04-26T17:46:46Z</dcterms:modified>
</cp:coreProperties>
</file>